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0" autoAdjust="0"/>
    <p:restoredTop sz="94676" autoAdjust="0"/>
  </p:normalViewPr>
  <p:slideViewPr>
    <p:cSldViewPr snapToGrid="0">
      <p:cViewPr varScale="1">
        <p:scale>
          <a:sx n="108" d="100"/>
          <a:sy n="108" d="100"/>
        </p:scale>
        <p:origin x="6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1E160-D443-486A-AE57-104848335EC7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E05EE-9776-41C8-AB31-B196769AFDD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8773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I tillegg er</a:t>
            </a:r>
            <a:r>
              <a:rPr lang="nb-NO" baseline="0" dirty="0"/>
              <a:t> praktisk norsk verdsetting sterkt påvirket av </a:t>
            </a:r>
            <a:r>
              <a:rPr lang="nb-NO" baseline="0" dirty="0" err="1"/>
              <a:t>utenomfaglige</a:t>
            </a:r>
            <a:r>
              <a:rPr lang="nb-NO" baseline="0" dirty="0"/>
              <a:t> forhold, f.eks. av politiske synspunkter </a:t>
            </a:r>
            <a:r>
              <a:rPr lang="nb-NO" i="1" baseline="0" dirty="0"/>
              <a:t>hos de som verdsetter</a:t>
            </a:r>
            <a:r>
              <a:rPr lang="nb-NO" i="0" baseline="0" dirty="0"/>
              <a:t>, anakronistiske oppfatninger av hva en verdivurdering skal være osv.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4604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Det er eksempler der styreformannen stoppet all hogst for</a:t>
            </a:r>
            <a:r>
              <a:rPr lang="nb-NO" baseline="0" dirty="0"/>
              <a:t> å sikre gode jaktforhold, eieren graver opp jordet for å lage fiskedam, og tar ned driftsbygningen for å lage garasje til egen personbilhobby osv.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36196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Erfaringen</a:t>
            </a:r>
            <a:r>
              <a:rPr lang="nb-NO" baseline="0" dirty="0"/>
              <a:t> viser at publikumsrettet virksomhet i høy grad er avhengig av eierens interesse. Nye eiere legger ofte ned virksomheten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7451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Gule</a:t>
            </a:r>
            <a:r>
              <a:rPr lang="nb-NO" baseline="0" dirty="0"/>
              <a:t> felter kan endres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85176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9730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027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443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893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5199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789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215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590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14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6141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142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537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16 Landbrukseiendom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4150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Markedsverdi av konglomerat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nb-NO" dirty="0"/>
              <a:t>En eller flere boliger</a:t>
            </a:r>
          </a:p>
          <a:p>
            <a:pPr lvl="0"/>
            <a:r>
              <a:rPr lang="nb-NO" dirty="0"/>
              <a:t>En eller flere andre bygninger, store, små, eldre, nyere </a:t>
            </a:r>
          </a:p>
          <a:p>
            <a:pPr lvl="0"/>
            <a:r>
              <a:rPr lang="nb-NO" dirty="0"/>
              <a:t>Dyrka mark</a:t>
            </a:r>
          </a:p>
          <a:p>
            <a:pPr lvl="0"/>
            <a:r>
              <a:rPr lang="nb-NO" dirty="0"/>
              <a:t>Skog og utmark </a:t>
            </a:r>
          </a:p>
          <a:p>
            <a:pPr lvl="0"/>
            <a:r>
              <a:rPr lang="nb-NO" dirty="0"/>
              <a:t>Av og til tomtemuligheter, festeinntekter, inntekter fra fallrettigheter, andel i veier, jakt, fiske, eiendom og anlegg for diverse «tilleggsnæringer» osv.</a:t>
            </a:r>
          </a:p>
          <a:p>
            <a:pPr lvl="0"/>
            <a:r>
              <a:rPr lang="nb-NO" dirty="0"/>
              <a:t>I en del tilfelle har forrige eier beholdt vesentlige rettigheter på eiendommen, for eksempel livsvarig borett. Søsken av eieren kan ha fått rettigheter i forbindelse med «generasjonsskiftet» (eiendomsoverdragelsen)</a:t>
            </a:r>
          </a:p>
        </p:txBody>
      </p:sp>
    </p:spTree>
    <p:extLst>
      <p:ext uri="{BB962C8B-B14F-4D97-AF65-F5344CB8AC3E}">
        <p14:creationId xmlns:p14="http://schemas.microsoft.com/office/powerpoint/2010/main" val="2530099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Boliger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Hovedhuset</a:t>
            </a:r>
          </a:p>
          <a:p>
            <a:pPr lvl="1"/>
            <a:r>
              <a:rPr lang="nb-NO" dirty="0"/>
              <a:t>Boligbygg på ca. 150 000 av ca. 185 000 landbrukseiendommer (SSB-definisjonen)</a:t>
            </a:r>
          </a:p>
          <a:p>
            <a:r>
              <a:rPr lang="nb-NO" dirty="0"/>
              <a:t>Bolig for kjøperen dersom eiendommen ikke ligger for usentralt</a:t>
            </a:r>
          </a:p>
          <a:p>
            <a:r>
              <a:rPr lang="nb-NO" dirty="0"/>
              <a:t>Ofte god beliggenhet, men teknisk stand kan være varierende og preget av mye egeninnsats</a:t>
            </a:r>
          </a:p>
          <a:p>
            <a:r>
              <a:rPr lang="nb-NO" dirty="0"/>
              <a:t>Ofte gode utviklingsmuligheter, men også utviklings</a:t>
            </a:r>
            <a:r>
              <a:rPr lang="nb-NO" i="1" dirty="0"/>
              <a:t>behov</a:t>
            </a:r>
          </a:p>
          <a:p>
            <a:pPr lvl="1"/>
            <a:r>
              <a:rPr lang="nb-NO" dirty="0"/>
              <a:t>Bolig og tun vurderes som bolig, men må ta hensyn til konglomerat-effekten, det følger en rekke andre objekter med boligen</a:t>
            </a:r>
          </a:p>
        </p:txBody>
      </p:sp>
    </p:spTree>
    <p:extLst>
      <p:ext uri="{BB962C8B-B14F-4D97-AF65-F5344CB8AC3E}">
        <p14:creationId xmlns:p14="http://schemas.microsoft.com/office/powerpoint/2010/main" val="3737783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Andre boliger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i="1" dirty="0"/>
              <a:t>Kårboliger</a:t>
            </a:r>
            <a:r>
              <a:rPr lang="nb-NO" dirty="0"/>
              <a:t>, det vil si boliger bygd for seniorgenerasjonen på eiendommen</a:t>
            </a:r>
          </a:p>
          <a:p>
            <a:pPr lvl="0"/>
            <a:r>
              <a:rPr lang="nb-NO" dirty="0"/>
              <a:t>Boliger som i sin tid ble brukt av arbeidsfolk på gårdsbruket</a:t>
            </a:r>
          </a:p>
          <a:p>
            <a:pPr lvl="0"/>
            <a:r>
              <a:rPr lang="nb-NO" dirty="0"/>
              <a:t>Ombygde bygninger med tanke på utleie</a:t>
            </a:r>
          </a:p>
          <a:p>
            <a:pPr lvl="0"/>
            <a:r>
              <a:rPr lang="nb-NO" dirty="0"/>
              <a:t>Vurder beliggenhet mv. med tanke på utleie</a:t>
            </a:r>
          </a:p>
          <a:p>
            <a:pPr lvl="1"/>
            <a:r>
              <a:rPr lang="nb-NO" dirty="0"/>
              <a:t>Ofte perifer beliggenhet i forhold til sentra</a:t>
            </a:r>
          </a:p>
          <a:p>
            <a:pPr lvl="1"/>
            <a:r>
              <a:rPr lang="nb-NO" dirty="0"/>
              <a:t>Ofte beliggenhet (for) nær opp til hovedhuset</a:t>
            </a:r>
          </a:p>
          <a:p>
            <a:pPr lvl="1"/>
            <a:r>
              <a:rPr lang="nb-NO" dirty="0"/>
              <a:t>Borett for seniorene i kårboligen virker sterkt dempende på markedsinteressen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10863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Andre bygninger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Driftsbygning</a:t>
            </a:r>
          </a:p>
          <a:p>
            <a:pPr lvl="1"/>
            <a:r>
              <a:rPr lang="nb-NO" dirty="0"/>
              <a:t>I de aller fleste tilfeller bygd for en næringsvirksomhet som ikke lenger er rasjonell</a:t>
            </a:r>
          </a:p>
          <a:p>
            <a:pPr lvl="1"/>
            <a:r>
              <a:rPr lang="nb-NO" dirty="0"/>
              <a:t>For små, ikke tilpasset moderne maskiner og redskaper, ikke tilpasset myndighetskrav til husdyrhold, ikke tilpasset spesialisering osv.</a:t>
            </a:r>
          </a:p>
          <a:p>
            <a:pPr lvl="1"/>
            <a:r>
              <a:rPr lang="nb-NO" dirty="0"/>
              <a:t>Ofte vanskelig å utnytte til andre formål</a:t>
            </a:r>
          </a:p>
          <a:p>
            <a:pPr lvl="1"/>
            <a:r>
              <a:rPr lang="nb-NO" dirty="0"/>
              <a:t>Har </a:t>
            </a:r>
            <a:r>
              <a:rPr lang="nb-NO" i="1" dirty="0"/>
              <a:t>mindre</a:t>
            </a:r>
            <a:r>
              <a:rPr lang="nb-NO" dirty="0"/>
              <a:t> verdi for en «bostedseiendom» enn den hadde i landbruksdriften</a:t>
            </a:r>
          </a:p>
          <a:p>
            <a:r>
              <a:rPr lang="nb-NO" dirty="0"/>
              <a:t>Andre bygg</a:t>
            </a:r>
          </a:p>
          <a:p>
            <a:pPr lvl="1"/>
            <a:r>
              <a:rPr lang="nb-NO" dirty="0"/>
              <a:t>lagerbygg, garasjer, hus for gris eller høner, stabbur, smie osv. </a:t>
            </a:r>
          </a:p>
          <a:p>
            <a:pPr lvl="1"/>
            <a:r>
              <a:rPr lang="nb-NO" dirty="0"/>
              <a:t>Kan ha </a:t>
            </a:r>
            <a:r>
              <a:rPr lang="nb-NO" i="1" dirty="0"/>
              <a:t>større</a:t>
            </a:r>
            <a:r>
              <a:rPr lang="nb-NO" dirty="0"/>
              <a:t> verdi for en «bostedseiendom» enn de hadde i landbruksdriften</a:t>
            </a:r>
          </a:p>
        </p:txBody>
      </p:sp>
    </p:spTree>
    <p:extLst>
      <p:ext uri="{BB962C8B-B14F-4D97-AF65-F5344CB8AC3E}">
        <p14:creationId xmlns:p14="http://schemas.microsoft.com/office/powerpoint/2010/main" val="3050095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Dyrka mark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/>
              <a:t>Fulldyrka jord kan pløyes</a:t>
            </a:r>
          </a:p>
          <a:p>
            <a:pPr lvl="0"/>
            <a:r>
              <a:rPr lang="nb-NO" dirty="0"/>
              <a:t>Overflatedyrka jord kan høstes maskinelt</a:t>
            </a:r>
          </a:p>
          <a:p>
            <a:pPr lvl="0"/>
            <a:r>
              <a:rPr lang="nb-NO" dirty="0"/>
              <a:t>Innmarksbeite kan ikke høstes maskinelt. Arealet har minst 50 % gras preget av kultivering.</a:t>
            </a:r>
          </a:p>
          <a:p>
            <a:r>
              <a:rPr lang="nb-NO" dirty="0"/>
              <a:t>Kart og arealinndeling: </a:t>
            </a:r>
            <a:r>
              <a:rPr lang="nb-NO" dirty="0" err="1"/>
              <a:t>Gårdskart</a:t>
            </a:r>
            <a:r>
              <a:rPr lang="nb-NO" dirty="0"/>
              <a:t> fra Norsk institutt for </a:t>
            </a:r>
            <a:r>
              <a:rPr lang="nb-NO" dirty="0" err="1"/>
              <a:t>bioøkonomi</a:t>
            </a:r>
            <a:r>
              <a:rPr lang="nb-NO" dirty="0"/>
              <a:t> (NIBIO) </a:t>
            </a:r>
          </a:p>
          <a:p>
            <a:pPr lvl="1"/>
            <a:r>
              <a:rPr lang="nb-NO" dirty="0"/>
              <a:t>Historisk registering, oppdateres ikke løpende</a:t>
            </a:r>
          </a:p>
          <a:p>
            <a:pPr lvl="1"/>
            <a:r>
              <a:rPr lang="nb-NO" dirty="0"/>
              <a:t>Vurder om det er endringer i arealbruken som kjøperne ville lagt til grunn</a:t>
            </a:r>
          </a:p>
        </p:txBody>
      </p:sp>
    </p:spTree>
    <p:extLst>
      <p:ext uri="{BB962C8B-B14F-4D97-AF65-F5344CB8AC3E}">
        <p14:creationId xmlns:p14="http://schemas.microsoft.com/office/powerpoint/2010/main" val="566936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ssholder for innhol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655" y="449821"/>
            <a:ext cx="3508799" cy="4351338"/>
          </a:xfrm>
        </p:spPr>
      </p:pic>
      <p:sp>
        <p:nvSpPr>
          <p:cNvPr id="4" name="Rektangel 3"/>
          <p:cNvSpPr/>
          <p:nvPr/>
        </p:nvSpPr>
        <p:spPr>
          <a:xfrm>
            <a:off x="2152650" y="6211670"/>
            <a:ext cx="7886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/>
              <a:t>Landbrukseiendommen Bærug nedre i Larvik kommune vist på </a:t>
            </a:r>
            <a:r>
              <a:rPr lang="nb-NO" dirty="0" err="1"/>
              <a:t>Gårdskart</a:t>
            </a:r>
            <a:r>
              <a:rPr lang="nb-NO" dirty="0"/>
              <a:t>. Kilde: gardskart.nibio.no.</a:t>
            </a: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654" y="4881609"/>
            <a:ext cx="6056684" cy="133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17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Verdsetting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Pris pr. daa</a:t>
            </a:r>
          </a:p>
          <a:p>
            <a:r>
              <a:rPr lang="nb-NO" dirty="0"/>
              <a:t>Markedsverdien varierer mindre med kvalitet enn det agronomiske egenskaper skulle tilsi</a:t>
            </a:r>
          </a:p>
        </p:txBody>
      </p:sp>
    </p:spTree>
    <p:extLst>
      <p:ext uri="{BB962C8B-B14F-4D97-AF65-F5344CB8AC3E}">
        <p14:creationId xmlns:p14="http://schemas.microsoft.com/office/powerpoint/2010/main" val="3417651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Skog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Verdien ligger i hovedsak i trærne, ikke i skoggrunnen</a:t>
            </a:r>
          </a:p>
          <a:p>
            <a:r>
              <a:rPr lang="nb-NO" dirty="0" err="1"/>
              <a:t>Gårdskart</a:t>
            </a:r>
            <a:r>
              <a:rPr lang="nb-NO" dirty="0"/>
              <a:t> viser inndeling etter </a:t>
            </a:r>
            <a:r>
              <a:rPr lang="nb-NO" i="1" dirty="0"/>
              <a:t>bonitet</a:t>
            </a:r>
            <a:r>
              <a:rPr lang="nb-NO" dirty="0"/>
              <a:t>, dvs. produksjonsevne</a:t>
            </a:r>
          </a:p>
          <a:p>
            <a:r>
              <a:rPr lang="nb-NO" dirty="0"/>
              <a:t>Pris pr m</a:t>
            </a:r>
            <a:r>
              <a:rPr lang="nb-NO" baseline="30000" dirty="0"/>
              <a:t>3</a:t>
            </a:r>
            <a:r>
              <a:rPr lang="nb-NO" dirty="0"/>
              <a:t> stående tømmervolum vanligvis mest presis nøkkeltall</a:t>
            </a:r>
          </a:p>
          <a:p>
            <a:pPr lvl="1"/>
            <a:r>
              <a:rPr lang="nb-NO" dirty="0"/>
              <a:t>Utfordringen er at volumet ofte ikke er kjent – varierer over tid med tilvekst og avvirkning mv.</a:t>
            </a:r>
          </a:p>
          <a:p>
            <a:r>
              <a:rPr lang="nb-NO" dirty="0"/>
              <a:t>Pris pr daa et enklere alternativ</a:t>
            </a:r>
          </a:p>
          <a:p>
            <a:pPr lvl="1"/>
            <a:r>
              <a:rPr lang="nb-NO" dirty="0"/>
              <a:t>Men mer upresist</a:t>
            </a:r>
          </a:p>
        </p:txBody>
      </p:sp>
    </p:spTree>
    <p:extLst>
      <p:ext uri="{BB962C8B-B14F-4D97-AF65-F5344CB8AC3E}">
        <p14:creationId xmlns:p14="http://schemas.microsoft.com/office/powerpoint/2010/main" val="3733783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Andre verdielementer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/>
              <a:t>Jakt og fiske</a:t>
            </a:r>
          </a:p>
          <a:p>
            <a:pPr lvl="1"/>
            <a:r>
              <a:rPr lang="nb-NO" dirty="0"/>
              <a:t>Av eieren og hennes familie</a:t>
            </a:r>
          </a:p>
          <a:p>
            <a:pPr lvl="1"/>
            <a:r>
              <a:rPr lang="nb-NO" dirty="0"/>
              <a:t>Utleie på større eiendommer</a:t>
            </a:r>
          </a:p>
          <a:p>
            <a:pPr lvl="1"/>
            <a:r>
              <a:rPr lang="nb-NO" dirty="0"/>
              <a:t>Vesentlig verdielement på større eiendommer</a:t>
            </a:r>
          </a:p>
          <a:p>
            <a:r>
              <a:rPr lang="nb-NO" dirty="0"/>
              <a:t>Tomteutvikling – store verdier der det potensial</a:t>
            </a:r>
          </a:p>
          <a:p>
            <a:pPr lvl="1"/>
            <a:r>
              <a:rPr lang="nb-NO" dirty="0"/>
              <a:t>Boliger, fritid, næring, …</a:t>
            </a:r>
          </a:p>
          <a:p>
            <a:r>
              <a:rPr lang="nb-NO" dirty="0"/>
              <a:t>Festeinntekter – meget sikre inntekter, høy verdi pr årlig inntekt</a:t>
            </a:r>
          </a:p>
          <a:p>
            <a:r>
              <a:rPr lang="nb-NO" dirty="0"/>
              <a:t>Salg av naturressurser (grus osv.)</a:t>
            </a:r>
          </a:p>
          <a:p>
            <a:r>
              <a:rPr lang="nb-NO" dirty="0"/>
              <a:t>Nær tettsteder: Publikumsrettet virksomhet kan ha potensial</a:t>
            </a:r>
          </a:p>
          <a:p>
            <a:pPr lvl="1"/>
            <a:r>
              <a:rPr lang="nb-NO" dirty="0"/>
              <a:t>Men arbeidskostnader ofte så høye at merverdien er beskjeden</a:t>
            </a:r>
          </a:p>
        </p:txBody>
      </p:sp>
    </p:spTree>
    <p:extLst>
      <p:ext uri="{BB962C8B-B14F-4D97-AF65-F5344CB8AC3E}">
        <p14:creationId xmlns:p14="http://schemas.microsoft.com/office/powerpoint/2010/main" val="1491207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Justering av sammenlignbare salg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/>
              <a:t>Markedsverdien må bygge på de faktiske forholdene på verditidspunktet</a:t>
            </a:r>
          </a:p>
          <a:p>
            <a:r>
              <a:rPr lang="nb-NO" dirty="0"/>
              <a:t>Sammenlignbare salg er tilrettelagt for salg</a:t>
            </a:r>
          </a:p>
          <a:p>
            <a:pPr lvl="1"/>
            <a:r>
              <a:rPr lang="nb-NO" dirty="0"/>
              <a:t>Odelsfraskrivelser, kårretter fjernet osv.</a:t>
            </a:r>
          </a:p>
          <a:p>
            <a:pPr lvl="1"/>
            <a:r>
              <a:rPr lang="nb-NO" dirty="0"/>
              <a:t>I motsetning til objekter som verdsettes for finansieringsformål mv</a:t>
            </a:r>
          </a:p>
          <a:p>
            <a:r>
              <a:rPr lang="nb-NO" dirty="0"/>
              <a:t>Kår</a:t>
            </a:r>
          </a:p>
          <a:p>
            <a:pPr lvl="1"/>
            <a:r>
              <a:rPr lang="nb-NO" dirty="0"/>
              <a:t>Eventuelle kårretter – særlig boretter – kan redusere verdien vesentlig</a:t>
            </a:r>
          </a:p>
          <a:p>
            <a:r>
              <a:rPr lang="nb-NO" dirty="0"/>
              <a:t>Konsesjon</a:t>
            </a:r>
          </a:p>
          <a:p>
            <a:pPr lvl="1"/>
            <a:r>
              <a:rPr lang="nb-NO" dirty="0"/>
              <a:t>Ikke direkte relevant men påvirker prisen indirekte</a:t>
            </a:r>
          </a:p>
          <a:p>
            <a:r>
              <a:rPr lang="nb-NO" dirty="0"/>
              <a:t>Odel</a:t>
            </a:r>
          </a:p>
          <a:p>
            <a:pPr lvl="1"/>
            <a:r>
              <a:rPr lang="nb-NO" dirty="0"/>
              <a:t>Har vesentlig verdireduserende reduksjon, særlig for eiendom som ikke er lagt ut i markedet</a:t>
            </a:r>
          </a:p>
        </p:txBody>
      </p:sp>
    </p:spTree>
    <p:extLst>
      <p:ext uri="{BB962C8B-B14F-4D97-AF65-F5344CB8AC3E}">
        <p14:creationId xmlns:p14="http://schemas.microsoft.com/office/powerpoint/2010/main" val="1356962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16 Landbrukseiendom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/>
              <a:t>Vanskelig verdsettingsobjekt:</a:t>
            </a:r>
          </a:p>
          <a:p>
            <a:pPr lvl="0"/>
            <a:r>
              <a:rPr lang="nb-NO" dirty="0"/>
              <a:t>Eiendommene er sammensatt av flere helt ulike verdielementer: bolighus, driftsbygninger, jord, skog, jakt osv.</a:t>
            </a:r>
          </a:p>
          <a:p>
            <a:pPr lvl="0"/>
            <a:r>
              <a:rPr lang="nb-NO" dirty="0"/>
              <a:t>Markedet er tynt.</a:t>
            </a:r>
          </a:p>
          <a:p>
            <a:pPr lvl="0"/>
            <a:r>
              <a:rPr lang="nb-NO" dirty="0"/>
              <a:t>Det er ofte vesentlige, juridiske forskjeller mellom eiendommene som selges og eiendommene som ikke er lagt ut i markedet, blant annet når det gjelder odelsforhold og kårretter.</a:t>
            </a:r>
          </a:p>
          <a:p>
            <a:pPr lvl="0"/>
            <a:r>
              <a:rPr lang="nb-NO" dirty="0"/>
              <a:t>Det </a:t>
            </a:r>
            <a:r>
              <a:rPr lang="nb-NO" i="1" dirty="0"/>
              <a:t>stor</a:t>
            </a:r>
            <a:r>
              <a:rPr lang="nb-NO" dirty="0"/>
              <a:t> forskjell mellom land. Skal du verdsette landbrukseiendom i Norge, vil du ha liten nytte av å lese litteratur fra andre land, selv Sverige, om verdsetting av landbrukseiendom.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20384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Justering forts.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Hvis deler av vederlaget er «sidevederlag» som tilpasning til prisprøving ved konsesjon</a:t>
            </a:r>
          </a:p>
          <a:p>
            <a:pPr lvl="1"/>
            <a:r>
              <a:rPr lang="nb-NO" dirty="0"/>
              <a:t>Overpris på løsøre osv.</a:t>
            </a:r>
          </a:p>
          <a:p>
            <a:pPr lvl="1"/>
            <a:r>
              <a:rPr lang="nb-NO" dirty="0"/>
              <a:t>Inkludere dette i prisen før sammenligning?</a:t>
            </a:r>
          </a:p>
          <a:p>
            <a:pPr lvl="2"/>
            <a:r>
              <a:rPr lang="nb-NO" dirty="0"/>
              <a:t>Teoretisk: Ja. I praksis: Kanskje ikke</a:t>
            </a:r>
          </a:p>
          <a:p>
            <a:r>
              <a:rPr lang="nb-NO" dirty="0"/>
              <a:t>Prisindekser</a:t>
            </a:r>
          </a:p>
          <a:p>
            <a:pPr lvl="1"/>
            <a:r>
              <a:rPr lang="nb-NO" dirty="0"/>
              <a:t>Finnes ingen for landbrukseiendom</a:t>
            </a:r>
          </a:p>
          <a:p>
            <a:pPr lvl="1"/>
            <a:r>
              <a:rPr lang="nb-NO" dirty="0"/>
              <a:t>Kan være relevant å bruke boligprisindekser</a:t>
            </a:r>
          </a:p>
        </p:txBody>
      </p:sp>
    </p:spTree>
    <p:extLst>
      <p:ext uri="{BB962C8B-B14F-4D97-AF65-F5344CB8AC3E}">
        <p14:creationId xmlns:p14="http://schemas.microsoft.com/office/powerpoint/2010/main" val="1177405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Investeringsverdi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Sjelden aktuelt, men av og til kjøpes eiendommer som investering</a:t>
            </a:r>
          </a:p>
          <a:p>
            <a:pPr lvl="1"/>
            <a:r>
              <a:rPr lang="nb-NO" dirty="0"/>
              <a:t>Fallrettigheter, utviklingsmuligheter, festeavgifter</a:t>
            </a:r>
          </a:p>
          <a:p>
            <a:r>
              <a:rPr lang="nb-NO" dirty="0"/>
              <a:t>Deler av eiendom</a:t>
            </a:r>
          </a:p>
          <a:p>
            <a:pPr lvl="1"/>
            <a:r>
              <a:rPr lang="nb-NO" dirty="0"/>
              <a:t>Ved kjøp av </a:t>
            </a:r>
            <a:r>
              <a:rPr lang="nb-NO" i="1" dirty="0"/>
              <a:t>tilleggsjord</a:t>
            </a:r>
          </a:p>
          <a:p>
            <a:pPr lvl="1"/>
            <a:r>
              <a:rPr lang="nb-NO" dirty="0"/>
              <a:t>Grunnerverv og jordskifte</a:t>
            </a:r>
          </a:p>
          <a:p>
            <a:pPr lvl="2"/>
            <a:r>
              <a:rPr lang="nb-NO" dirty="0"/>
              <a:t>En rekke bestemte regler som må følges, bl.a. avkastningskravet (vanligvis 4 % pr 2017)</a:t>
            </a:r>
          </a:p>
          <a:p>
            <a:pPr lvl="2"/>
            <a:r>
              <a:rPr lang="nb-NO" dirty="0"/>
              <a:t>Temmelig fasttømrede tradisjoner for hvordan beregningene gjøres som til dels avviker mye fra en «normal» verdsetting</a:t>
            </a:r>
          </a:p>
          <a:p>
            <a:endParaRPr lang="nb-NO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107121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Skog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I prinsippet svært kompliserte vurderinger</a:t>
            </a:r>
          </a:p>
          <a:p>
            <a:pPr lvl="1"/>
            <a:r>
              <a:rPr lang="nb-NO" dirty="0"/>
              <a:t>Svært lang tidshorisont</a:t>
            </a:r>
          </a:p>
          <a:p>
            <a:pPr lvl="1"/>
            <a:r>
              <a:rPr lang="nb-NO" dirty="0"/>
              <a:t>Biologisk utvikling av objektet (tilvekst, råte, vindfall osv.)</a:t>
            </a:r>
          </a:p>
          <a:p>
            <a:pPr lvl="1"/>
            <a:r>
              <a:rPr lang="nb-NO" dirty="0"/>
              <a:t>Skog har opsjonsegenskaper</a:t>
            </a:r>
          </a:p>
          <a:p>
            <a:pPr lvl="2"/>
            <a:r>
              <a:rPr lang="nb-NO" dirty="0"/>
              <a:t>Kan avvente hogst til prisene er gode</a:t>
            </a:r>
          </a:p>
          <a:p>
            <a:r>
              <a:rPr lang="nb-NO" dirty="0"/>
              <a:t>I praksis brukes forenklede metoder med standardiserte kalkylemodeller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724484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Dyrka mark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Jordleie – enkel vurdering, som annen næringseiendom</a:t>
            </a:r>
          </a:p>
          <a:p>
            <a:pPr lvl="1"/>
            <a:r>
              <a:rPr lang="nb-NO" dirty="0"/>
              <a:t>Enkelt å leie ut, ikke vakans, temmelig oversiktlig marked</a:t>
            </a:r>
          </a:p>
          <a:p>
            <a:r>
              <a:rPr lang="nb-NO" dirty="0"/>
              <a:t>Egen virksomhet</a:t>
            </a:r>
          </a:p>
          <a:p>
            <a:pPr lvl="1"/>
            <a:r>
              <a:rPr lang="nb-NO" dirty="0"/>
              <a:t>Leiepriser fortsatt mest aktuell som grunnlag for årlige inntekter</a:t>
            </a:r>
          </a:p>
          <a:p>
            <a:pPr lvl="2"/>
            <a:r>
              <a:rPr lang="nb-NO" dirty="0"/>
              <a:t>Kan leie ut eller leie inn areal etter behov</a:t>
            </a:r>
          </a:p>
          <a:p>
            <a:pPr lvl="1"/>
            <a:r>
              <a:rPr lang="nb-NO" dirty="0"/>
              <a:t>Profittmetoden brukes imidlertid mye i praktisk verdsetting</a:t>
            </a:r>
          </a:p>
          <a:p>
            <a:pPr lvl="2"/>
            <a:r>
              <a:rPr lang="nb-NO" i="1"/>
              <a:t>Dekningsbidragskalkyler</a:t>
            </a:r>
            <a:endParaRPr lang="nb-NO" i="1" dirty="0"/>
          </a:p>
        </p:txBody>
      </p:sp>
    </p:spTree>
    <p:extLst>
      <p:ext uri="{BB962C8B-B14F-4D97-AF65-F5344CB8AC3E}">
        <p14:creationId xmlns:p14="http://schemas.microsoft.com/office/powerpoint/2010/main" val="3584948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2152650" y="6176963"/>
            <a:ext cx="7886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/>
              <a:t>Etter et oppsett fra jordskifterettene.</a:t>
            </a: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84" y="146044"/>
            <a:ext cx="8728232" cy="591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477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Definisjon av «landbrukseiendom»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SSB: eiendom som har minst 5 daa eid jordbruksareal og/eller minst 25 daa produktivt skogareal</a:t>
            </a:r>
          </a:p>
          <a:p>
            <a:pPr lvl="1"/>
            <a:r>
              <a:rPr lang="nb-NO" dirty="0"/>
              <a:t>185 025 eiendommer i Norge pr 2015</a:t>
            </a:r>
          </a:p>
          <a:p>
            <a:r>
              <a:rPr lang="nb-NO" dirty="0"/>
              <a:t>Ingen klar definisjon i forhold til </a:t>
            </a:r>
            <a:r>
              <a:rPr lang="nb-NO" i="1" dirty="0"/>
              <a:t>verdsetting</a:t>
            </a:r>
          </a:p>
          <a:p>
            <a:pPr lvl="1"/>
            <a:r>
              <a:rPr lang="nb-NO" dirty="0"/>
              <a:t>Mange små eiendommer er verdsettingsmessig boliger eller fritidsboliger med ekstra stor tomt</a:t>
            </a:r>
          </a:p>
        </p:txBody>
      </p:sp>
    </p:spTree>
    <p:extLst>
      <p:ext uri="{BB962C8B-B14F-4D97-AF65-F5344CB8AC3E}">
        <p14:creationId xmlns:p14="http://schemas.microsoft.com/office/powerpoint/2010/main" val="1568307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Konsesjon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En bebygd eiendom som ikke er over 100 daa, der fulldyrka og overflatedyrka jord ikke er mer enn 25 daa, kan omsettes konsesjonsfritt</a:t>
            </a:r>
          </a:p>
          <a:p>
            <a:r>
              <a:rPr lang="nb-NO" dirty="0"/>
              <a:t>Ubebygde arealer i landbruksområder må du, med noen få unntak, søke om konsesjon for å kunne beholde</a:t>
            </a:r>
          </a:p>
          <a:p>
            <a:r>
              <a:rPr lang="nb-NO" dirty="0"/>
              <a:t>Vilkår pålegges ofte, særlig </a:t>
            </a:r>
            <a:r>
              <a:rPr lang="nb-NO" i="1" dirty="0"/>
              <a:t>personlig boplikt</a:t>
            </a:r>
          </a:p>
          <a:p>
            <a:r>
              <a:rPr lang="nb-NO" dirty="0"/>
              <a:t>For høy pris er fortsatt en vanlig begrunnelse for å nekte konsesjon</a:t>
            </a:r>
          </a:p>
        </p:txBody>
      </p:sp>
    </p:spTree>
    <p:extLst>
      <p:ext uri="{BB962C8B-B14F-4D97-AF65-F5344CB8AC3E}">
        <p14:creationId xmlns:p14="http://schemas.microsoft.com/office/powerpoint/2010/main" val="4229603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Konsesjon og verdsetting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/>
              <a:t>Konsesjonsnekt på grunn av høy pris er enkelt å omgå</a:t>
            </a:r>
          </a:p>
          <a:p>
            <a:pPr lvl="1"/>
            <a:r>
              <a:rPr lang="nb-NO" dirty="0"/>
              <a:t>Og stadig flere er klar over mulighetene</a:t>
            </a:r>
          </a:p>
          <a:p>
            <a:r>
              <a:rPr lang="nb-NO" dirty="0"/>
              <a:t>Markedsverdi er prisen selgeren får av kjøperen i det åpne markedet</a:t>
            </a:r>
          </a:p>
          <a:p>
            <a:pPr lvl="1"/>
            <a:r>
              <a:rPr lang="nb-NO" dirty="0"/>
              <a:t>Ikke den prisen som myndighetene aksepterer</a:t>
            </a:r>
          </a:p>
          <a:p>
            <a:pPr lvl="1"/>
            <a:r>
              <a:rPr lang="nb-NO" dirty="0"/>
              <a:t>Ikke prisen ved videresalg innen familie eller fra selskap til eier av selskap etter konsesjonsnekt</a:t>
            </a:r>
          </a:p>
          <a:p>
            <a:pPr lvl="1"/>
            <a:r>
              <a:rPr lang="nb-NO" dirty="0"/>
              <a:t>Det er heller ikke ulovlig å selge til pris over den myndighetene godtar, eller å kjøpe til en pris over den myndighetene godtar</a:t>
            </a:r>
          </a:p>
          <a:p>
            <a:r>
              <a:rPr lang="nb-NO" dirty="0"/>
              <a:t>Konsesjonsregelverk bare relevant i den grad det begrenser den prisen selgeren oppnår</a:t>
            </a:r>
          </a:p>
          <a:p>
            <a:pPr lvl="1"/>
            <a:r>
              <a:rPr lang="nb-NO" dirty="0"/>
              <a:t>Prisprøving, boplikt, konsesjonsnekt når kjøper er upersonlig (AS osv.) samt heft ved «håndtering» av konsesjon virker prisbegrensende</a:t>
            </a:r>
          </a:p>
        </p:txBody>
      </p:sp>
    </p:spTree>
    <p:extLst>
      <p:ext uri="{BB962C8B-B14F-4D97-AF65-F5344CB8AC3E}">
        <p14:creationId xmlns:p14="http://schemas.microsoft.com/office/powerpoint/2010/main" val="3230922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«Landbrukstakst»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Et noe uklart uttrykk</a:t>
            </a:r>
          </a:p>
          <a:p>
            <a:r>
              <a:rPr lang="nb-NO" dirty="0"/>
              <a:t>Peker nok vanligvis på en «tradisjonell» landbrukstakst etter konsesjonsrundskrivene</a:t>
            </a:r>
          </a:p>
          <a:p>
            <a:pPr lvl="1"/>
            <a:r>
              <a:rPr lang="nb-NO" dirty="0"/>
              <a:t>Rettet mot hva man mener verdien «bør» være, ikke mot hva verdien </a:t>
            </a:r>
            <a:r>
              <a:rPr lang="nb-NO" i="1" dirty="0"/>
              <a:t>er</a:t>
            </a:r>
            <a:endParaRPr lang="nb-NO" dirty="0"/>
          </a:p>
          <a:p>
            <a:r>
              <a:rPr lang="nb-NO" dirty="0"/>
              <a:t>Landbrukstakst er ikke relevant ved markedsverdivurdering</a:t>
            </a:r>
          </a:p>
        </p:txBody>
      </p:sp>
    </p:spTree>
    <p:extLst>
      <p:ext uri="{BB962C8B-B14F-4D97-AF65-F5344CB8AC3E}">
        <p14:creationId xmlns:p14="http://schemas.microsoft.com/office/powerpoint/2010/main" val="1673197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Odel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/>
              <a:t>Nære slektninger av selgeren, </a:t>
            </a:r>
            <a:r>
              <a:rPr lang="nb-NO" i="1" dirty="0"/>
              <a:t>odelsberettigede,</a:t>
            </a:r>
            <a:r>
              <a:rPr lang="nb-NO" dirty="0"/>
              <a:t> kan på visse vilkår kan kreve eiendommen «løst på odel» fra en kjøper innen et visst tidsrom etter kjøpet</a:t>
            </a:r>
          </a:p>
          <a:p>
            <a:r>
              <a:rPr lang="nb-NO" dirty="0"/>
              <a:t>Pris i henhold til </a:t>
            </a:r>
            <a:r>
              <a:rPr lang="nb-NO" i="1" dirty="0"/>
              <a:t>odelstakst</a:t>
            </a:r>
          </a:p>
          <a:p>
            <a:pPr lvl="1"/>
            <a:r>
              <a:rPr lang="nb-NO" dirty="0"/>
              <a:t>Denne vil regelmessig være en annen, både lavere og høyere, enn prisen som kjøperen betalte</a:t>
            </a:r>
          </a:p>
          <a:p>
            <a:pPr lvl="1"/>
            <a:r>
              <a:rPr lang="nb-NO" dirty="0"/>
              <a:t>I mange tilfeller lavere</a:t>
            </a:r>
          </a:p>
          <a:p>
            <a:r>
              <a:rPr lang="nb-NO" dirty="0"/>
              <a:t>Er en bruksbestemt salgsverdi</a:t>
            </a:r>
          </a:p>
          <a:p>
            <a:r>
              <a:rPr lang="nb-NO" dirty="0"/>
              <a:t>Fare for odelsløsning virker begrensende på markedsverdien</a:t>
            </a:r>
          </a:p>
          <a:p>
            <a:pPr lvl="1"/>
            <a:r>
              <a:rPr lang="nb-NO" dirty="0"/>
              <a:t>Særlig for eiendom som </a:t>
            </a:r>
            <a:r>
              <a:rPr lang="nb-NO" i="1" dirty="0"/>
              <a:t>ikke</a:t>
            </a:r>
            <a:r>
              <a:rPr lang="nb-NO" dirty="0"/>
              <a:t> er lagt ut i det åpne markedet</a:t>
            </a:r>
          </a:p>
          <a:p>
            <a:pPr lvl="2"/>
            <a:r>
              <a:rPr lang="nb-NO" dirty="0"/>
              <a:t>Høyere risiko for odelsløsning dersom disse skulle bli lagt ut</a:t>
            </a:r>
          </a:p>
          <a:p>
            <a:pPr lvl="1"/>
            <a:r>
              <a:rPr lang="nb-NO" dirty="0"/>
              <a:t>Må ta hensyn til dette ved verdivurdering for låneformål mv</a:t>
            </a:r>
          </a:p>
        </p:txBody>
      </p:sp>
    </p:spTree>
    <p:extLst>
      <p:ext uri="{BB962C8B-B14F-4D97-AF65-F5344CB8AC3E}">
        <p14:creationId xmlns:p14="http://schemas.microsoft.com/office/powerpoint/2010/main" val="3620156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Landbrukseiendom – gårdsdrift 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/>
              <a:t>SSB pr 2015:</a:t>
            </a:r>
          </a:p>
          <a:p>
            <a:pPr lvl="0"/>
            <a:r>
              <a:rPr lang="nn-NO" dirty="0"/>
              <a:t>185 000 landbrukseiendommer </a:t>
            </a:r>
            <a:endParaRPr lang="nb-NO" dirty="0"/>
          </a:p>
          <a:p>
            <a:pPr lvl="0"/>
            <a:r>
              <a:rPr lang="nn-NO" dirty="0"/>
              <a:t>163 000 landbrukseiendommer med jordbruksareal over 5 daa</a:t>
            </a:r>
            <a:endParaRPr lang="nb-NO" dirty="0"/>
          </a:p>
          <a:p>
            <a:pPr lvl="0"/>
            <a:r>
              <a:rPr lang="nn-NO" dirty="0"/>
              <a:t>42 000 jordbruksbedrifter</a:t>
            </a:r>
            <a:endParaRPr lang="nb-NO" dirty="0"/>
          </a:p>
          <a:p>
            <a:pPr lvl="0"/>
            <a:r>
              <a:rPr lang="nn-NO" dirty="0"/>
              <a:t>1000 færre jordbruksbedrifter </a:t>
            </a:r>
            <a:r>
              <a:rPr lang="nn-NO" dirty="0" err="1"/>
              <a:t>pr</a:t>
            </a:r>
            <a:r>
              <a:rPr lang="nn-NO" dirty="0"/>
              <a:t> år</a:t>
            </a:r>
            <a:endParaRPr lang="nb-NO" dirty="0"/>
          </a:p>
          <a:p>
            <a:pPr lvl="0"/>
            <a:r>
              <a:rPr lang="nn-NO" dirty="0"/>
              <a:t>30 000 jordbruksbedrifter med positiv næringsinntekt </a:t>
            </a:r>
            <a:r>
              <a:rPr lang="nn-NO" dirty="0" err="1"/>
              <a:t>fra</a:t>
            </a:r>
            <a:r>
              <a:rPr lang="nn-NO" dirty="0"/>
              <a:t> jordbruket</a:t>
            </a:r>
            <a:endParaRPr lang="nb-NO" dirty="0"/>
          </a:p>
          <a:p>
            <a:pPr lvl="0"/>
            <a:r>
              <a:rPr lang="nb-NO" dirty="0"/>
              <a:t>10 000 næringsdrivende som hadde mer enn 50 % av bruttoinntekten fra jordbruket</a:t>
            </a:r>
          </a:p>
          <a:p>
            <a:pPr lvl="1"/>
            <a:r>
              <a:rPr lang="nb-NO" dirty="0"/>
              <a:t>Dvs. ca. 10 000 «bønder»</a:t>
            </a:r>
          </a:p>
          <a:p>
            <a:pPr lvl="1"/>
            <a:r>
              <a:rPr lang="nb-NO" dirty="0"/>
              <a:t>Dvs. 6 % av eierne er «bønder»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83860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Gårdsdrift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Spesialisering og profesjonalisering</a:t>
            </a:r>
          </a:p>
          <a:p>
            <a:r>
              <a:rPr lang="nb-NO" dirty="0"/>
              <a:t>Spesialister på hhv. grønnsak, korn, skurtresking, sprøyting, publikumsrettet virksomhet osv.</a:t>
            </a:r>
          </a:p>
          <a:p>
            <a:r>
              <a:rPr lang="nb-NO" dirty="0"/>
              <a:t>Egen utnytting av ressurser til eierens egen glede</a:t>
            </a:r>
          </a:p>
          <a:p>
            <a:pPr lvl="1"/>
            <a:r>
              <a:rPr lang="nb-NO" dirty="0"/>
              <a:t>Utmark: Egen jakt og fiske</a:t>
            </a:r>
          </a:p>
          <a:p>
            <a:pPr lvl="1"/>
            <a:r>
              <a:rPr lang="nb-NO" dirty="0"/>
              <a:t>Tun og omkringliggende områder til andre formål enn landbruk</a:t>
            </a:r>
          </a:p>
          <a:p>
            <a:pPr lvl="1"/>
            <a:r>
              <a:rPr lang="nb-NO" dirty="0"/>
              <a:t>Eieren utnytter i større grad eiendommen for andre formål enn som inntektskilde</a:t>
            </a:r>
          </a:p>
          <a:p>
            <a:r>
              <a:rPr lang="nb-NO" dirty="0"/>
              <a:t>Viktige å være bevisst for å kunne vurdere markedsverdien riktig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519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1433</Words>
  <Application>Microsoft Office PowerPoint</Application>
  <PresentationFormat>Widescreen</PresentationFormat>
  <Paragraphs>170</Paragraphs>
  <Slides>24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Office-tema</vt:lpstr>
      <vt:lpstr>16 Landbrukseiendom</vt:lpstr>
      <vt:lpstr>16 Landbrukseiendom</vt:lpstr>
      <vt:lpstr>Definisjon av «landbrukseiendom»</vt:lpstr>
      <vt:lpstr>Konsesjon</vt:lpstr>
      <vt:lpstr>Konsesjon og verdsetting</vt:lpstr>
      <vt:lpstr>«Landbrukstakst»</vt:lpstr>
      <vt:lpstr>Odel</vt:lpstr>
      <vt:lpstr>Landbrukseiendom – gårdsdrift </vt:lpstr>
      <vt:lpstr>Gårdsdrift</vt:lpstr>
      <vt:lpstr>Markedsverdi av konglomerat</vt:lpstr>
      <vt:lpstr>Boliger</vt:lpstr>
      <vt:lpstr>Andre boliger</vt:lpstr>
      <vt:lpstr>Andre bygninger</vt:lpstr>
      <vt:lpstr>Dyrka mark</vt:lpstr>
      <vt:lpstr>PowerPoint-presentasjon</vt:lpstr>
      <vt:lpstr>Verdsetting</vt:lpstr>
      <vt:lpstr>Skog</vt:lpstr>
      <vt:lpstr>Andre verdielementer</vt:lpstr>
      <vt:lpstr>Justering av sammenlignbare salg</vt:lpstr>
      <vt:lpstr>Justering forts.</vt:lpstr>
      <vt:lpstr>Investeringsverdi</vt:lpstr>
      <vt:lpstr>Skog</vt:lpstr>
      <vt:lpstr>Dyrka mark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Sammenligningsmetoden</dc:title>
  <dc:creator>Sølve Bærug</dc:creator>
  <cp:lastModifiedBy>Eli Valheim</cp:lastModifiedBy>
  <cp:revision>24</cp:revision>
  <dcterms:created xsi:type="dcterms:W3CDTF">2017-06-21T06:35:29Z</dcterms:created>
  <dcterms:modified xsi:type="dcterms:W3CDTF">2017-06-27T11:46:37Z</dcterms:modified>
</cp:coreProperties>
</file>